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61096-BB13-41FE-B50B-B576538F1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3pPr>
              <a:defRPr>
                <a:latin typeface="Times New Roman" pitchFamily="18" charset="0"/>
                <a:cs typeface="Times New Roman" pitchFamily="18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3C2DD9C-CF04-4202-8C37-E72BFE41EE6B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DD9C-CF04-4202-8C37-E72BFE41EE6B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EC8E-573F-4F54-882F-172B700AF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3A3A62-2101-47ED-8D0F-FD48AE9E3C1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3017838" y="320675"/>
            <a:ext cx="2925762" cy="1096963"/>
          </a:xfrm>
          <a:prstGeom prst="rect">
            <a:avLst/>
          </a:prstGeom>
          <a:solidFill>
            <a:srgbClr val="FF00FF">
              <a:alpha val="14117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CÔNG THỨC</a:t>
            </a:r>
          </a:p>
          <a:p>
            <a:pPr algn="ctr"/>
            <a:r>
              <a:rPr lang="en-US" altLang="en-US" b="1" dirty="0">
                <a:latin typeface="Times New Roman" pitchFamily="18" charset="0"/>
              </a:rPr>
              <a:t> HÓA HỌC</a:t>
            </a:r>
          </a:p>
        </p:txBody>
      </p:sp>
      <p:sp>
        <p:nvSpPr>
          <p:cNvPr id="205844" name="Rectangle 20"/>
          <p:cNvSpPr>
            <a:spLocks noChangeArrowheads="1"/>
          </p:cNvSpPr>
          <p:nvPr/>
        </p:nvSpPr>
        <p:spPr bwMode="auto">
          <a:xfrm>
            <a:off x="274638" y="2332038"/>
            <a:ext cx="2925762" cy="1554162"/>
          </a:xfrm>
          <a:prstGeom prst="rect">
            <a:avLst/>
          </a:prstGeom>
          <a:solidFill>
            <a:srgbClr val="00FF00">
              <a:alpha val="10196"/>
            </a:srgbClr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CTHH </a:t>
            </a:r>
            <a:r>
              <a:rPr lang="en-US" altLang="en-US" b="1" dirty="0" err="1">
                <a:latin typeface="Times New Roman" pitchFamily="18" charset="0"/>
              </a:rPr>
              <a:t>của</a:t>
            </a:r>
            <a:endParaRPr lang="en-US" altLang="en-US" b="1" dirty="0">
              <a:latin typeface="Times New Roman" pitchFamily="18" charset="0"/>
            </a:endParaRPr>
          </a:p>
          <a:p>
            <a:pPr algn="ctr"/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chât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3382963" y="2332038"/>
            <a:ext cx="2652712" cy="1554162"/>
          </a:xfrm>
          <a:prstGeom prst="rect">
            <a:avLst/>
          </a:prstGeom>
          <a:solidFill>
            <a:srgbClr val="0000FF">
              <a:alpha val="16862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CTHH </a:t>
            </a:r>
            <a:r>
              <a:rPr lang="en-US" altLang="en-US" b="1" dirty="0" err="1">
                <a:latin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hợp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chất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6218238" y="2332038"/>
            <a:ext cx="2743200" cy="1554162"/>
          </a:xfrm>
          <a:prstGeom prst="rect">
            <a:avLst/>
          </a:prstGeom>
          <a:solidFill>
            <a:srgbClr val="993366">
              <a:alpha val="23137"/>
            </a:srgbClr>
          </a:solidFill>
          <a:ln w="285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>
                <a:latin typeface="Times New Roman" pitchFamily="18" charset="0"/>
              </a:rPr>
              <a:t>Ý </a:t>
            </a:r>
            <a:r>
              <a:rPr lang="en-US" altLang="en-US" b="1" dirty="0" err="1">
                <a:latin typeface="Times New Roman" pitchFamily="18" charset="0"/>
              </a:rPr>
              <a:t>nghĩa</a:t>
            </a:r>
            <a:r>
              <a:rPr lang="en-US" altLang="en-US" b="1" dirty="0">
                <a:latin typeface="Times New Roman" pitchFamily="18" charset="0"/>
              </a:rPr>
              <a:t> CTHH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89038" y="1417638"/>
            <a:ext cx="6583362" cy="909637"/>
            <a:chOff x="749" y="1184"/>
            <a:chExt cx="4147" cy="573"/>
          </a:xfrm>
        </p:grpSpPr>
        <p:sp>
          <p:nvSpPr>
            <p:cNvPr id="17422" name="Line 37"/>
            <p:cNvSpPr>
              <a:spLocks noChangeShapeType="1"/>
            </p:cNvSpPr>
            <p:nvPr/>
          </p:nvSpPr>
          <p:spPr bwMode="auto">
            <a:xfrm>
              <a:off x="4896" y="1526"/>
              <a:ext cx="0" cy="2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38"/>
            <p:cNvSpPr>
              <a:spLocks noChangeShapeType="1"/>
            </p:cNvSpPr>
            <p:nvPr/>
          </p:nvSpPr>
          <p:spPr bwMode="auto">
            <a:xfrm>
              <a:off x="749" y="1526"/>
              <a:ext cx="0" cy="2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39"/>
            <p:cNvSpPr>
              <a:spLocks noChangeShapeType="1"/>
            </p:cNvSpPr>
            <p:nvPr/>
          </p:nvSpPr>
          <p:spPr bwMode="auto">
            <a:xfrm>
              <a:off x="2707" y="1526"/>
              <a:ext cx="0" cy="2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40"/>
            <p:cNvSpPr>
              <a:spLocks noChangeShapeType="1"/>
            </p:cNvSpPr>
            <p:nvPr/>
          </p:nvSpPr>
          <p:spPr bwMode="auto">
            <a:xfrm>
              <a:off x="2707" y="1184"/>
              <a:ext cx="0" cy="3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41"/>
            <p:cNvSpPr>
              <a:spLocks noChangeShapeType="1"/>
            </p:cNvSpPr>
            <p:nvPr/>
          </p:nvSpPr>
          <p:spPr bwMode="auto">
            <a:xfrm>
              <a:off x="749" y="1526"/>
              <a:ext cx="414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67" name="Rectangle 43"/>
          <p:cNvSpPr>
            <a:spLocks noChangeArrowheads="1"/>
          </p:cNvSpPr>
          <p:nvPr/>
        </p:nvSpPr>
        <p:spPr bwMode="auto">
          <a:xfrm>
            <a:off x="182563" y="4435475"/>
            <a:ext cx="2925762" cy="1646238"/>
          </a:xfrm>
          <a:prstGeom prst="rect">
            <a:avLst/>
          </a:prstGeom>
          <a:solidFill>
            <a:srgbClr val="FF99CC">
              <a:alpha val="85881"/>
            </a:srgbClr>
          </a:solidFill>
          <a:ln w="254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chung</a:t>
            </a:r>
            <a:r>
              <a:rPr lang="en-US" altLang="en-US" sz="2800" b="1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altLang="en-US" sz="2800" b="1" dirty="0">
                <a:latin typeface="Times New Roman" pitchFamily="18" charset="0"/>
              </a:rPr>
              <a:t>A</a:t>
            </a:r>
            <a:r>
              <a:rPr lang="en-US" altLang="en-US" sz="2800" b="1" baseline="-25000" dirty="0">
                <a:latin typeface="Times New Roman" pitchFamily="18" charset="0"/>
              </a:rPr>
              <a:t>x</a:t>
            </a:r>
          </a:p>
        </p:txBody>
      </p:sp>
      <p:sp>
        <p:nvSpPr>
          <p:cNvPr id="205868" name="Rectangle 44"/>
          <p:cNvSpPr>
            <a:spLocks noChangeArrowheads="1"/>
          </p:cNvSpPr>
          <p:nvPr/>
        </p:nvSpPr>
        <p:spPr bwMode="auto">
          <a:xfrm>
            <a:off x="3292475" y="4435475"/>
            <a:ext cx="2651125" cy="1646238"/>
          </a:xfrm>
          <a:prstGeom prst="rect">
            <a:avLst/>
          </a:prstGeom>
          <a:solidFill>
            <a:srgbClr val="FFFF00">
              <a:alpha val="29019"/>
            </a:srgbClr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 dirty="0" err="1">
                <a:latin typeface="Times New Roman" pitchFamily="18" charset="0"/>
              </a:rPr>
              <a:t>Có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dạng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chung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  <a:p>
            <a:pPr algn="ctr"/>
            <a:r>
              <a:rPr lang="en-US" altLang="en-US" b="1" dirty="0" err="1">
                <a:latin typeface="Times New Roman" pitchFamily="18" charset="0"/>
              </a:rPr>
              <a:t>A</a:t>
            </a:r>
            <a:r>
              <a:rPr lang="en-US" altLang="en-US" b="1" baseline="-25000" dirty="0" err="1">
                <a:latin typeface="Times New Roman" pitchFamily="18" charset="0"/>
              </a:rPr>
              <a:t>x</a:t>
            </a:r>
            <a:r>
              <a:rPr lang="en-US" altLang="en-US" b="1" dirty="0" err="1">
                <a:latin typeface="Times New Roman" pitchFamily="18" charset="0"/>
              </a:rPr>
              <a:t>B</a:t>
            </a:r>
            <a:r>
              <a:rPr lang="en-US" altLang="en-US" b="1" baseline="-25000" dirty="0" err="1">
                <a:latin typeface="Times New Roman" pitchFamily="18" charset="0"/>
              </a:rPr>
              <a:t>y</a:t>
            </a:r>
            <a:r>
              <a:rPr lang="en-US" altLang="en-US" b="1" baseline="-25000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hoặc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A</a:t>
            </a:r>
            <a:r>
              <a:rPr lang="en-US" altLang="en-US" b="1" baseline="-25000" dirty="0" err="1">
                <a:latin typeface="Times New Roman" pitchFamily="18" charset="0"/>
              </a:rPr>
              <a:t>x</a:t>
            </a:r>
            <a:r>
              <a:rPr lang="en-US" altLang="en-US" b="1" dirty="0" err="1">
                <a:latin typeface="Times New Roman" pitchFamily="18" charset="0"/>
              </a:rPr>
              <a:t>B</a:t>
            </a:r>
            <a:r>
              <a:rPr lang="en-US" altLang="en-US" b="1" baseline="-25000" dirty="0" err="1">
                <a:latin typeface="Times New Roman" pitchFamily="18" charset="0"/>
              </a:rPr>
              <a:t>y</a:t>
            </a:r>
            <a:r>
              <a:rPr lang="en-US" altLang="en-US" b="1" dirty="0" err="1">
                <a:latin typeface="Times New Roman" pitchFamily="18" charset="0"/>
              </a:rPr>
              <a:t>C</a:t>
            </a:r>
            <a:r>
              <a:rPr lang="en-US" altLang="en-US" b="1" baseline="-25000" dirty="0" err="1">
                <a:latin typeface="Times New Roman" pitchFamily="18" charset="0"/>
              </a:rPr>
              <a:t>z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205869" name="Rectangle 45"/>
          <p:cNvSpPr>
            <a:spLocks noChangeArrowheads="1"/>
          </p:cNvSpPr>
          <p:nvPr/>
        </p:nvSpPr>
        <p:spPr bwMode="auto">
          <a:xfrm>
            <a:off x="6126163" y="4435475"/>
            <a:ext cx="2835275" cy="164623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000" b="1" dirty="0">
                <a:latin typeface="Times New Roman" pitchFamily="18" charset="0"/>
              </a:rPr>
              <a:t>- </a:t>
            </a:r>
            <a:r>
              <a:rPr lang="en-US" altLang="en-US" sz="2000" b="1" dirty="0" err="1">
                <a:latin typeface="Times New Roman" pitchFamily="18" charset="0"/>
              </a:rPr>
              <a:t>Nguyên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tố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tạo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chất</a:t>
            </a:r>
            <a:r>
              <a:rPr lang="en-US" altLang="en-US" sz="2000" b="1" dirty="0">
                <a:latin typeface="Times New Roman" pitchFamily="18" charset="0"/>
              </a:rPr>
              <a:t>.</a:t>
            </a:r>
          </a:p>
          <a:p>
            <a:r>
              <a:rPr lang="en-US" altLang="en-US" sz="2000" b="1" dirty="0">
                <a:latin typeface="Times New Roman" pitchFamily="18" charset="0"/>
              </a:rPr>
              <a:t>- </a:t>
            </a:r>
            <a:r>
              <a:rPr lang="en-US" altLang="en-US" sz="2000" b="1" dirty="0" err="1">
                <a:latin typeface="Times New Roman" pitchFamily="18" charset="0"/>
              </a:rPr>
              <a:t>Số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nguyên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tử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mỗi</a:t>
            </a:r>
            <a:endParaRPr lang="en-US" altLang="en-US" sz="2000" b="1" dirty="0">
              <a:latin typeface="Times New Roman" pitchFamily="18" charset="0"/>
            </a:endParaRPr>
          </a:p>
          <a:p>
            <a:r>
              <a:rPr lang="en-US" altLang="en-US" sz="2000" b="1" dirty="0" err="1">
                <a:latin typeface="Times New Roman" pitchFamily="18" charset="0"/>
              </a:rPr>
              <a:t>nguyên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tố</a:t>
            </a:r>
            <a:r>
              <a:rPr lang="en-US" altLang="en-US" sz="2000" b="1" dirty="0">
                <a:latin typeface="Times New Roman" pitchFamily="18" charset="0"/>
              </a:rPr>
              <a:t>.</a:t>
            </a:r>
          </a:p>
          <a:p>
            <a:r>
              <a:rPr lang="en-US" altLang="en-US" sz="2000" b="1" dirty="0">
                <a:latin typeface="Times New Roman" pitchFamily="18" charset="0"/>
              </a:rPr>
              <a:t>- </a:t>
            </a:r>
            <a:r>
              <a:rPr lang="en-US" altLang="en-US" sz="2000" b="1" dirty="0" err="1">
                <a:latin typeface="Times New Roman" pitchFamily="18" charset="0"/>
              </a:rPr>
              <a:t>Phân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tử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khối</a:t>
            </a:r>
            <a:r>
              <a:rPr lang="en-US" alt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05870" name="Line 46"/>
          <p:cNvSpPr>
            <a:spLocks noChangeShapeType="1"/>
          </p:cNvSpPr>
          <p:nvPr/>
        </p:nvSpPr>
        <p:spPr bwMode="auto">
          <a:xfrm>
            <a:off x="1736725" y="3886200"/>
            <a:ext cx="0" cy="54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>
            <a:off x="4389438" y="3886200"/>
            <a:ext cx="0" cy="54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>
            <a:off x="7772400" y="3886200"/>
            <a:ext cx="0" cy="54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2" grpId="0" animBg="1"/>
      <p:bldP spid="205844" grpId="0" animBg="1"/>
      <p:bldP spid="205845" grpId="0" animBg="1"/>
      <p:bldP spid="205846" grpId="0" animBg="1"/>
      <p:bldP spid="205867" grpId="0" animBg="1"/>
      <p:bldP spid="205868" grpId="0" animBg="1"/>
      <p:bldP spid="205869" grpId="0" animBg="1"/>
      <p:bldP spid="205870" grpId="0" animBg="1"/>
      <p:bldP spid="205871" grpId="0" animBg="1"/>
      <p:bldP spid="2058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F354B-4E93-4860-82FF-0646DA40DFD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49275" y="46038"/>
            <a:ext cx="8320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FFCC00"/>
              </a:buClr>
            </a:pP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005" name="Group 645"/>
          <p:cNvGraphicFramePr>
            <a:graphicFrameLocks noGrp="1"/>
          </p:cNvGraphicFramePr>
          <p:nvPr>
            <p:ph/>
          </p:nvPr>
        </p:nvGraphicFramePr>
        <p:xfrm>
          <a:off x="822325" y="1417638"/>
          <a:ext cx="7804150" cy="5111776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/>
                  </a:extLst>
                </a:gridCol>
                <a:gridCol w="1878013">
                  <a:extLst>
                    <a:ext uri="{9D8B030D-6E8A-4147-A177-3AD203B41FA5}"/>
                  </a:extLst>
                </a:gridCol>
                <a:gridCol w="1881187">
                  <a:extLst>
                    <a:ext uri="{9D8B030D-6E8A-4147-A177-3AD203B41FA5}"/>
                  </a:extLst>
                </a:gridCol>
                <a:gridCol w="2273300">
                  <a:extLst>
                    <a:ext uri="{9D8B030D-6E8A-4147-A177-3AD203B41FA5}"/>
                  </a:extLst>
                </a:gridCol>
              </a:tblGrid>
              <a:tr h="1456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BaCl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45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  <a:tr h="518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434" name="Text Box 49"/>
          <p:cNvSpPr txBox="1">
            <a:spLocks noChangeArrowheads="1"/>
          </p:cNvSpPr>
          <p:nvPr/>
        </p:nvSpPr>
        <p:spPr bwMode="auto">
          <a:xfrm>
            <a:off x="5029200" y="3479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altLang="en-US" sz="1800">
              <a:latin typeface="VNI-Times" pitchFamily="2" charset="0"/>
            </a:endParaRPr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4937125" y="3521075"/>
            <a:ext cx="506413" cy="3651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94" name="AutoShape 234"/>
          <p:cNvSpPr>
            <a:spLocks noChangeArrowheads="1"/>
          </p:cNvSpPr>
          <p:nvPr/>
        </p:nvSpPr>
        <p:spPr bwMode="auto">
          <a:xfrm>
            <a:off x="3151188" y="3978275"/>
            <a:ext cx="506412" cy="3651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95" name="AutoShape 235"/>
          <p:cNvSpPr>
            <a:spLocks noChangeArrowheads="1"/>
          </p:cNvSpPr>
          <p:nvPr/>
        </p:nvSpPr>
        <p:spPr bwMode="auto">
          <a:xfrm>
            <a:off x="6950075" y="4525963"/>
            <a:ext cx="506413" cy="3651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96" name="AutoShape 236"/>
          <p:cNvSpPr>
            <a:spLocks noChangeArrowheads="1"/>
          </p:cNvSpPr>
          <p:nvPr/>
        </p:nvSpPr>
        <p:spPr bwMode="auto">
          <a:xfrm>
            <a:off x="5029200" y="4983163"/>
            <a:ext cx="506413" cy="3651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97" name="AutoShape 237"/>
          <p:cNvSpPr>
            <a:spLocks noChangeArrowheads="1"/>
          </p:cNvSpPr>
          <p:nvPr/>
        </p:nvSpPr>
        <p:spPr bwMode="auto">
          <a:xfrm>
            <a:off x="5029200" y="5532438"/>
            <a:ext cx="506413" cy="3651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98" name="AutoShape 238"/>
          <p:cNvSpPr>
            <a:spLocks noChangeArrowheads="1"/>
          </p:cNvSpPr>
          <p:nvPr/>
        </p:nvSpPr>
        <p:spPr bwMode="auto">
          <a:xfrm>
            <a:off x="6950075" y="6080125"/>
            <a:ext cx="506413" cy="3651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609601"/>
            <a:ext cx="89154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AutoNum type="romanUcPeriod"/>
            </a:pP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55626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 :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KHHH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6800" y="4495800"/>
            <a:ext cx="8382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600" b="1" dirty="0">
                <a:latin typeface="VNI-Times" pitchFamily="2" charset="0"/>
              </a:rPr>
              <a:t> 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n: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7864475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FF3300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Gồm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kí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hiệu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hóa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học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một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nguyên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tố</a:t>
            </a:r>
            <a:r>
              <a:rPr lang="en-US" altLang="en-US" sz="3200" b="1" dirty="0">
                <a:latin typeface="Times New Roman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altLang="en-US" sz="6600" b="1" baseline="-250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676400" y="2438400"/>
            <a:ext cx="39263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CT </a:t>
            </a:r>
            <a:r>
              <a:rPr lang="en-US" altLang="en-US" sz="4000" b="1" dirty="0" err="1" smtClean="0">
                <a:solidFill>
                  <a:srgbClr val="0033CC"/>
                </a:solidFill>
                <a:latin typeface="Times New Roman" pitchFamily="18" charset="0"/>
              </a:rPr>
              <a:t>chung</a:t>
            </a:r>
            <a:r>
              <a:rPr lang="en-US" alt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  <a:r>
              <a:rPr lang="en-US" altLang="en-US" sz="5400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altLang="en-US" sz="6600" b="1" dirty="0" smtClean="0">
                <a:solidFill>
                  <a:srgbClr val="CC0099"/>
                </a:solidFill>
                <a:latin typeface="Times New Roman" pitchFamily="18" charset="0"/>
              </a:rPr>
              <a:t>A</a:t>
            </a:r>
            <a:r>
              <a:rPr lang="en-US" altLang="en-US" sz="6600" b="1" baseline="-25000" dirty="0" smtClean="0">
                <a:solidFill>
                  <a:srgbClr val="CC0099"/>
                </a:solidFill>
                <a:latin typeface="Times New Roman" pitchFamily="18" charset="0"/>
              </a:rPr>
              <a:t>n</a:t>
            </a:r>
            <a:endParaRPr lang="en-US" altLang="en-US" sz="6600" b="1" baseline="-250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334000"/>
            <a:ext cx="47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=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9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81D5BE-54C4-4FDF-A127-CABA1A2CD618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2563" y="3063875"/>
            <a:ext cx="8961437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</a:rPr>
              <a:t>. CTHH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kim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phi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kim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ở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rắn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2325" y="5226050"/>
            <a:ext cx="15176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33CC"/>
                </a:solidFill>
                <a:latin typeface="Tahoma" pitchFamily="34" charset="0"/>
              </a:rPr>
              <a:t>    </a:t>
            </a:r>
          </a:p>
          <a:p>
            <a:r>
              <a:rPr lang="en-US" altLang="en-US" sz="2800" b="1">
                <a:solidFill>
                  <a:srgbClr val="0033CC"/>
                </a:solidFill>
                <a:latin typeface="Tahoma" pitchFamily="34" charset="0"/>
              </a:rPr>
              <a:t>              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2563" y="4892675"/>
            <a:ext cx="7132637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           CTHH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kim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đồng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           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CTHH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kim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natri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          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CTHH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photpho</a:t>
            </a:r>
            <a:endParaRPr lang="en-US" alt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0"/>
            <a:ext cx="720101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C7967"/>
              </a:clrFrom>
              <a:clrTo>
                <a:srgbClr val="8C79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8325" y="685800"/>
            <a:ext cx="42068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066800" y="762000"/>
            <a:ext cx="1554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371600" y="4160838"/>
            <a:ext cx="4730975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4000" b="1" dirty="0" smtClean="0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altLang="en-US" sz="4000" b="1" baseline="-25000" dirty="0" smtClean="0">
                <a:solidFill>
                  <a:srgbClr val="0033CC"/>
                </a:solidFill>
                <a:latin typeface="Times New Roman" pitchFamily="18" charset="0"/>
              </a:rPr>
              <a:t>n </a:t>
            </a:r>
            <a:r>
              <a:rPr lang="en-US" altLang="en-US" sz="2800" b="1" baseline="-25000" dirty="0" smtClean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CC0099"/>
                </a:solidFill>
                <a:latin typeface="Times New Roman" pitchFamily="18" charset="0"/>
              </a:rPr>
              <a:t>( </a:t>
            </a:r>
            <a:r>
              <a:rPr lang="en-US" altLang="en-US" sz="3200" b="1" dirty="0" smtClean="0">
                <a:solidFill>
                  <a:srgbClr val="CC0099"/>
                </a:solidFill>
                <a:latin typeface="Times New Roman" pitchFamily="18" charset="0"/>
              </a:rPr>
              <a:t>n </a:t>
            </a:r>
            <a:r>
              <a:rPr lang="en-US" altLang="en-US" sz="3200" b="1" dirty="0">
                <a:solidFill>
                  <a:srgbClr val="CC0099"/>
                </a:solidFill>
                <a:latin typeface="Times New Roman" pitchFamily="18" charset="0"/>
              </a:rPr>
              <a:t>= 1)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>
                <a:latin typeface="Times New Roman" pitchFamily="18" charset="0"/>
              </a:rPr>
              <a:t>do </a:t>
            </a:r>
            <a:r>
              <a:rPr lang="en-US" altLang="en-US" sz="2800" b="1" dirty="0" err="1" smtClean="0">
                <a:latin typeface="Times New Roman" pitchFamily="18" charset="0"/>
              </a:rPr>
              <a:t>đó</a:t>
            </a:r>
            <a:r>
              <a:rPr lang="en-US" altLang="en-US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altLang="en-US" sz="3600" b="1" baseline="-25000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r>
              <a:rPr lang="en-US" altLang="en-US" sz="3600" b="1" baseline="-250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</a:rPr>
              <a:t>= 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7954963" y="4983163"/>
            <a:ext cx="639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Cu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7975600" y="5483225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Na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8102600" y="60325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8" grpId="0"/>
      <p:bldP spid="20489" grpId="0"/>
      <p:bldP spid="20493" grpId="0"/>
      <p:bldP spid="20496" grpId="0"/>
      <p:bldP spid="20498" grpId="0"/>
      <p:bldP spid="20499" grpId="0"/>
      <p:bldP spid="20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4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2563" y="2438400"/>
            <a:ext cx="52629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</a:rPr>
              <a:t>2. CTHH phi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</a:rPr>
              <a:t>kim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khí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lỏng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63675" y="4768850"/>
            <a:ext cx="4022725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altLang="en-US" sz="3200" b="1" dirty="0">
                <a:latin typeface="Times New Roman" pitchFamily="18" charset="0"/>
              </a:rPr>
              <a:t>CTHH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oxi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      : </a:t>
            </a:r>
          </a:p>
          <a:p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          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hiđro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  : </a:t>
            </a:r>
          </a:p>
          <a:p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          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nitơ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763713" y="5713413"/>
            <a:ext cx="13398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 sz="2800" b="1">
              <a:solidFill>
                <a:srgbClr val="0033CC"/>
              </a:solidFill>
              <a:latin typeface="Tahoma" pitchFamily="34" charset="0"/>
            </a:endParaRPr>
          </a:p>
          <a:p>
            <a:r>
              <a:rPr lang="en-US" altLang="en-US" sz="2800" b="1">
                <a:solidFill>
                  <a:srgbClr val="0033CC"/>
                </a:solidFill>
                <a:latin typeface="Tahoma" pitchFamily="34" charset="0"/>
              </a:rPr>
              <a:t>             </a:t>
            </a:r>
            <a:endParaRPr lang="en-US" altLang="en-US" sz="2800" b="1" baseline="-2500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8504238" cy="16927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rgbClr val="FFCC00"/>
              </a:buClr>
              <a:buSzPct val="80000"/>
              <a:buFont typeface="Wingdings" pitchFamily="2" charset="2"/>
              <a:buNone/>
            </a:pPr>
            <a:r>
              <a:rPr lang="en-US" altLang="en-US" sz="3200" b="1" dirty="0">
                <a:latin typeface="VNI-Times" pitchFamily="2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C00"/>
              </a:buClr>
              <a:buSzPct val="80000"/>
              <a:buFont typeface="Wingdings" pitchFamily="2" charset="2"/>
              <a:buNone/>
            </a:pP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0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(n=2</a:t>
            </a:r>
            <a:r>
              <a:rPr lang="en-US" altLang="en-US" sz="4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000" b="1" baseline="-25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4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000" b="1" baseline="-250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0"/>
            <a:ext cx="3567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75" y="0"/>
            <a:ext cx="4205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400800" y="1965325"/>
            <a:ext cx="131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oxi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736725" y="1965325"/>
            <a:ext cx="1685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hiđro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264150" y="4786313"/>
            <a:ext cx="633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32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303838" y="5349875"/>
            <a:ext cx="633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en-US" sz="32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332413" y="5807075"/>
            <a:ext cx="611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32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9" grpId="0"/>
      <p:bldP spid="8208" grpId="0"/>
      <p:bldP spid="8209" grpId="0"/>
      <p:bldP spid="8210" grpId="0"/>
      <p:bldP spid="8211" grpId="0"/>
      <p:bldP spid="8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70B7D-6CCD-49F6-9712-CFFC0C32A02A}" type="slidenum">
              <a:rPr lang="en-US" sz="1200" smtClean="0"/>
              <a:pPr>
                <a:defRPr/>
              </a:pPr>
              <a:t>5</a:t>
            </a:fld>
            <a:endParaRPr lang="en-US" sz="1200" smtClean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14388" y="46038"/>
            <a:ext cx="709200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5125" y="5532438"/>
            <a:ext cx="700063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33CC"/>
              </a:buClr>
              <a:buSzPct val="70000"/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 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5125" y="3521075"/>
            <a:ext cx="725871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33CC"/>
              </a:buClr>
              <a:buSzPct val="70000"/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2879725"/>
            <a:ext cx="4846638" cy="5238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33"/>
              </a:gs>
            </a:gsLst>
            <a:lin ang="5400000" scaled="1"/>
          </a:gradFill>
          <a:ln w="9525">
            <a:pattFill prst="smCheck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82563" y="4251325"/>
            <a:ext cx="841216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165100" eaLnBrk="0" hangingPunct="0">
              <a:buClr>
                <a:srgbClr val="0033CC"/>
              </a:buClr>
              <a:buSzPct val="70000"/>
              <a:buFont typeface="Wingdings" pitchFamily="2" charset="2"/>
              <a:buChar char="q"/>
            </a:pP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828800" y="1052513"/>
          <a:ext cx="2276475" cy="1765300"/>
        </p:xfrm>
        <a:graphic>
          <a:graphicData uri="http://schemas.openxmlformats.org/presentationml/2006/ole">
            <p:oleObj spid="_x0000_s1026" name="Flash Document" r:id="rId3" imgW="2276640" imgH="1764720" progId="">
              <p:embed/>
            </p:oleObj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4638" y="1784350"/>
            <a:ext cx="89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alt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371600" y="3886200"/>
            <a:ext cx="402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alt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46238" y="6080125"/>
            <a:ext cx="2718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b="1" baseline="-250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baseline="-250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2400" b="1" baseline="-250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279525" y="5075238"/>
            <a:ext cx="3050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1 O , 2 H  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5121275" y="777875"/>
          <a:ext cx="2460625" cy="2108200"/>
        </p:xfrm>
        <a:graphic>
          <a:graphicData uri="http://schemas.openxmlformats.org/presentationml/2006/ole">
            <p:oleObj spid="_x0000_s1027" name="Flash Document" r:id="rId4" imgW="2461320" imgH="2108160" progId="">
              <p:embed/>
            </p:oleObj>
          </a:graphicData>
        </a:graphic>
      </p:graphicFrame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680325" y="1563688"/>
            <a:ext cx="1074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Metan</a:t>
            </a:r>
            <a:endParaRPr lang="en-US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303838" y="5075238"/>
            <a:ext cx="373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 C </a:t>
            </a:r>
            <a:r>
              <a:rPr lang="en-US" alt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4 H   </a:t>
            </a:r>
            <a:r>
              <a:rPr lang="en-US" alt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 animBg="1"/>
      <p:bldP spid="9222" grpId="0"/>
      <p:bldP spid="9224" grpId="0"/>
      <p:bldP spid="9226" grpId="0"/>
      <p:bldP spid="9227" grpId="0"/>
      <p:bldP spid="9228" grpId="0"/>
      <p:bldP spid="9235" grpId="0"/>
      <p:bldP spid="92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A23535-D8AC-47A4-B30B-5955780DE3E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1216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575945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A, B, C: KHHH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35163" y="5106988"/>
            <a:ext cx="355417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CTHH 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84363" y="5622925"/>
            <a:ext cx="4014787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baseline="-25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8382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y, z: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5072063"/>
            <a:ext cx="154401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600" b="1" dirty="0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301783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5400" baseline="-25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971800" y="1752600"/>
            <a:ext cx="49498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lang="en-US" altLang="en-US" sz="4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b="1" baseline="-250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baseline="-250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886450" y="5106988"/>
            <a:ext cx="95891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CC0099"/>
                </a:solidFill>
                <a:latin typeface="Times New Roman" pitchFamily="18" charset="0"/>
              </a:rPr>
              <a:t>H</a:t>
            </a:r>
            <a:r>
              <a:rPr lang="en-US" altLang="en-US" sz="3200" b="1" baseline="-25000" dirty="0" smtClean="0">
                <a:solidFill>
                  <a:srgbClr val="CC0099"/>
                </a:solidFill>
                <a:latin typeface="Times New Roman" pitchFamily="18" charset="0"/>
              </a:rPr>
              <a:t>2</a:t>
            </a:r>
            <a:r>
              <a:rPr lang="en-US" altLang="en-US" sz="3200" b="1" dirty="0" smtClean="0">
                <a:solidFill>
                  <a:srgbClr val="CC0099"/>
                </a:solidFill>
                <a:latin typeface="Times New Roman" pitchFamily="18" charset="0"/>
              </a:rPr>
              <a:t>O</a:t>
            </a:r>
            <a:endParaRPr lang="en-US" altLang="en-US" sz="3200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851525" y="5675313"/>
            <a:ext cx="9271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CC0099"/>
                </a:solidFill>
                <a:latin typeface="Times New Roman" pitchFamily="18" charset="0"/>
              </a:rPr>
              <a:t>CH</a:t>
            </a:r>
            <a:r>
              <a:rPr lang="en-US" altLang="en-US" sz="3200" b="1" baseline="-25000">
                <a:solidFill>
                  <a:srgbClr val="CC0099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1" grpId="0"/>
      <p:bldP spid="10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A299E4-9322-4FF4-860A-C95747ABEB6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533400"/>
            <a:ext cx="478849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CTHH</a:t>
            </a:r>
            <a:endParaRPr lang="en-US" alt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82296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Theo CTHH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066800" y="2438401"/>
            <a:ext cx="5105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990600" y="3200400"/>
            <a:ext cx="6858000" cy="99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990600" y="4419601"/>
            <a:ext cx="5638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22325" y="3889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altLang="en-US" sz="180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  <p:bldP spid="191492" grpId="0"/>
      <p:bldP spid="191493" grpId="0"/>
      <p:bldP spid="1914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F755B2-C1B1-45D4-9162-857EA06805BF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4638" y="3154363"/>
            <a:ext cx="420687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2075" y="4373563"/>
            <a:ext cx="5303838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5100" y="5927725"/>
            <a:ext cx="294322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31838" y="198438"/>
            <a:ext cx="7681912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CTHH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baseline="-25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1600200"/>
            <a:ext cx="54864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en-US" sz="2800" b="1" dirty="0">
                <a:solidFill>
                  <a:srgbClr val="006600"/>
                </a:solidFill>
                <a:latin typeface="VNI-Times" pitchFamily="2" charset="0"/>
              </a:rPr>
              <a:t>   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15001" y="1689100"/>
            <a:ext cx="3047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alt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292850" y="3219450"/>
            <a:ext cx="2350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218238" y="4383088"/>
            <a:ext cx="1917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Na, 1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232525" y="5856288"/>
            <a:ext cx="1734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58,5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đvC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>
            <a:off x="5578475" y="1874838"/>
            <a:ext cx="0" cy="466248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4754563" y="3246438"/>
            <a:ext cx="1281112" cy="547687"/>
          </a:xfrm>
          <a:prstGeom prst="rightArrow">
            <a:avLst>
              <a:gd name="adj1" fmla="val 50000"/>
              <a:gd name="adj2" fmla="val 58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5121275" y="4438650"/>
            <a:ext cx="1004888" cy="549275"/>
          </a:xfrm>
          <a:prstGeom prst="rightArrow">
            <a:avLst>
              <a:gd name="adj1" fmla="val 50000"/>
              <a:gd name="adj2" fmla="val 45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4754563" y="5937250"/>
            <a:ext cx="1371600" cy="547688"/>
          </a:xfrm>
          <a:prstGeom prst="rightArrow">
            <a:avLst>
              <a:gd name="adj1" fmla="val 50000"/>
              <a:gd name="adj2" fmla="val 626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6" grpId="0"/>
      <p:bldP spid="12297" grpId="0"/>
      <p:bldP spid="12298" grpId="0"/>
      <p:bldP spid="12299" grpId="0"/>
      <p:bldP spid="12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0C670-C206-49D6-8E57-93C1DD0D30A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31838" y="228600"/>
            <a:ext cx="2011362" cy="646331"/>
          </a:xfrm>
          <a:prstGeom prst="rect">
            <a:avLst/>
          </a:prstGeom>
          <a:solidFill>
            <a:srgbClr val="FF3300">
              <a:alpha val="29019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LƯU Ý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latin typeface="VNI-Times" pitchFamily="2" charset="0"/>
              </a:rPr>
              <a:t>: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500188" y="1268413"/>
            <a:ext cx="1914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 smtClean="0">
                <a:solidFill>
                  <a:srgbClr val="0033CC"/>
                </a:solidFill>
                <a:latin typeface="VNI-Times" pitchFamily="2" charset="0"/>
              </a:rPr>
              <a:t>  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871788" y="2030413"/>
            <a:ext cx="693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2293938" y="2876550"/>
            <a:ext cx="1402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H</a:t>
            </a:r>
            <a:r>
              <a:rPr lang="en-US" altLang="en-US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3565525" y="1250950"/>
            <a:ext cx="4403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673475" y="2052638"/>
            <a:ext cx="4082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2179638" y="3608388"/>
            <a:ext cx="1402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3697288" y="3606800"/>
            <a:ext cx="3892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3657600" y="2876550"/>
            <a:ext cx="3892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hỉ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8" grpId="0"/>
      <p:bldP spid="189449" grpId="0"/>
      <p:bldP spid="189450" grpId="0"/>
      <p:bldP spid="189451" grpId="0"/>
      <p:bldP spid="189452" grpId="0"/>
      <p:bldP spid="189453" grpId="0"/>
      <p:bldP spid="189454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532</Words>
  <Application>Microsoft Office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</vt:lpstr>
      <vt:lpstr>Flash Document</vt:lpstr>
      <vt:lpstr>Tiết 12: Công thức hóa học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12: Công thức hóa học</dc:title>
  <dc:creator>admin</dc:creator>
  <cp:lastModifiedBy>admin</cp:lastModifiedBy>
  <cp:revision>2</cp:revision>
  <dcterms:created xsi:type="dcterms:W3CDTF">2020-10-30T09:08:12Z</dcterms:created>
  <dcterms:modified xsi:type="dcterms:W3CDTF">2020-10-30T09:15:48Z</dcterms:modified>
</cp:coreProperties>
</file>